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6" r:id="rId9"/>
    <p:sldId id="260" r:id="rId10"/>
    <p:sldId id="272" r:id="rId11"/>
    <p:sldId id="271" r:id="rId12"/>
    <p:sldId id="261" r:id="rId13"/>
    <p:sldId id="268" r:id="rId14"/>
    <p:sldId id="262" r:id="rId15"/>
    <p:sldId id="273" r:id="rId16"/>
    <p:sldId id="263" r:id="rId17"/>
    <p:sldId id="270" r:id="rId18"/>
    <p:sldId id="265" r:id="rId19"/>
    <p:sldId id="264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E41F1-DEC7-42F9-9412-985980F48C50}" type="datetimeFigureOut">
              <a:rPr lang="en-US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7AD99-308A-4830-B162-BBEE0D805CC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D99-308A-4830-B162-BBEE0D805CC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47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D99-308A-4830-B162-BBEE0D805CCA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7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D99-308A-4830-B162-BBEE0D805CC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7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D99-308A-4830-B162-BBEE0D805CC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20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D99-308A-4830-B162-BBEE0D805CC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D99-308A-4830-B162-BBEE0D805CC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24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D99-308A-4830-B162-BBEE0D805CC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26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D99-308A-4830-B162-BBEE0D805CC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55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D99-308A-4830-B162-BBEE0D805CC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94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D99-308A-4830-B162-BBEE0D805CCA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3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16C5678-EE20-4FA5-88E2-6E0BD67A2E26}" type="datetime1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1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722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0728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2177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468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6533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70171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03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82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2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16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2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64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19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8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95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6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C4986D-6BE9-4264-908F-02DB36FD8D6C}" type="datetime1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6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hscounselingpage.weebly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averlycounseling.wixsite.com/wavogoestocollege" TargetMode="External"/><Relationship Id="rId4" Type="http://schemas.openxmlformats.org/officeDocument/2006/relationships/hyperlink" Target="http://ttp:/whscounselingpage.weebly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igibilitycenter.or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brokstad@waverlyk12.net" TargetMode="External"/><Relationship Id="rId2" Type="http://schemas.openxmlformats.org/officeDocument/2006/relationships/hyperlink" Target="mailto:plee@waverlyk12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gazley@waverlyk12.ne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980545"/>
          </a:xfrm>
        </p:spPr>
        <p:txBody>
          <a:bodyPr/>
          <a:lstStyle/>
          <a:p>
            <a:r>
              <a:rPr lang="en-US"/>
              <a:t>Senior Meeting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September 22, 2016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4696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A23C33"/>
                </a:solidFill>
              </a:rPr>
              <a:t>Best Advice on </a:t>
            </a:r>
            <a:r>
              <a:rPr lang="en-US">
                <a:solidFill>
                  <a:schemeClr val="tx1"/>
                </a:solidFill>
              </a:rPr>
              <a:t/>
            </a:r>
            <a:br>
              <a:rPr lang="en-US">
                <a:solidFill>
                  <a:schemeClr val="tx1"/>
                </a:solidFill>
              </a:rPr>
            </a:br>
            <a:r>
              <a:rPr lang="en-US" b="1">
                <a:solidFill>
                  <a:srgbClr val="A23C33"/>
                </a:solidFill>
              </a:rPr>
              <a:t>College Applications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262626"/>
                </a:solidFill>
              </a:rPr>
              <a:t>Apply to your top 2 schools now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rgbClr val="262626"/>
                </a:solidFill>
              </a:rPr>
              <a:t>Congratulations to those of you have already done so!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  <a:latin typeface="Garamond" charset="0"/>
              </a:rPr>
              <a:t>First Generation college students-reach out for assistance from Ms. Hernandez and your counselor</a:t>
            </a:r>
          </a:p>
          <a:p>
            <a:r>
              <a:rPr lang="en-US">
                <a:solidFill>
                  <a:schemeClr val="tx1"/>
                </a:solidFill>
                <a:latin typeface="Garamond" charset="0"/>
              </a:rPr>
              <a:t>Knowhow2go.com</a:t>
            </a:r>
          </a:p>
        </p:txBody>
      </p:sp>
    </p:spTree>
    <p:extLst>
      <p:ext uri="{BB962C8B-B14F-4D97-AF65-F5344CB8AC3E}">
        <p14:creationId xmlns:p14="http://schemas.microsoft.com/office/powerpoint/2010/main" val="178852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1E4B38"/>
                </a:solidFill>
              </a:rPr>
              <a:t>College Visits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1641475"/>
            <a:ext cx="6799262" cy="3982022"/>
          </a:xfrm>
        </p:spPr>
        <p:txBody>
          <a:bodyPr>
            <a:normAutofit fontScale="77500" lnSpcReduction="20000"/>
          </a:bodyPr>
          <a:lstStyle/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/>
              <a:t>One of the best ways to find out if a college is a best fit college</a:t>
            </a:r>
            <a:endParaRPr lang="en-US">
              <a:solidFill>
                <a:schemeClr val="tx1"/>
              </a:solidFill>
            </a:endParaRPr>
          </a:p>
          <a:p>
            <a:r>
              <a:rPr lang="en-US"/>
              <a:t>Options:</a:t>
            </a:r>
            <a:endParaRPr lang="en-US">
              <a:solidFill>
                <a:schemeClr val="tx1"/>
              </a:solidFill>
            </a:endParaRPr>
          </a:p>
          <a:p>
            <a:pPr lvl="1"/>
            <a:r>
              <a:rPr lang="en-US"/>
              <a:t>College Rep visits</a:t>
            </a:r>
            <a:endParaRPr lang="en-US">
              <a:solidFill>
                <a:schemeClr val="tx1"/>
              </a:solidFill>
            </a:endParaRPr>
          </a:p>
          <a:p>
            <a:pPr lvl="1"/>
            <a:r>
              <a:rPr lang="en-US"/>
              <a:t>College Tours </a:t>
            </a:r>
            <a:endParaRPr lang="en-US">
              <a:solidFill>
                <a:schemeClr val="tx1"/>
              </a:solidFill>
            </a:endParaRPr>
          </a:p>
          <a:p>
            <a:pPr lvl="1"/>
            <a:r>
              <a:rPr lang="en-US"/>
              <a:t>College Fairs</a:t>
            </a:r>
            <a:endParaRPr lang="en-US">
              <a:solidFill>
                <a:schemeClr val="tx1"/>
              </a:solidFill>
            </a:endParaRPr>
          </a:p>
          <a:p>
            <a:pPr lvl="2"/>
            <a:r>
              <a:rPr lang="en-US"/>
              <a:t>LCC (October 19)</a:t>
            </a:r>
            <a:endParaRPr lang="en-US">
              <a:solidFill>
                <a:schemeClr val="tx1"/>
              </a:solidFill>
            </a:endParaRPr>
          </a:p>
          <a:p>
            <a:pPr lvl="2"/>
            <a:r>
              <a:rPr lang="en-US"/>
              <a:t>HBCU Fair (October )</a:t>
            </a:r>
            <a:endParaRPr lang="en-US">
              <a:solidFill>
                <a:schemeClr val="tx1"/>
              </a:solidFill>
            </a:endParaRPr>
          </a:p>
          <a:p>
            <a:r>
              <a:rPr lang="en-US"/>
              <a:t>College Searches</a:t>
            </a:r>
            <a:endParaRPr lang="en-US">
              <a:solidFill>
                <a:schemeClr val="tx1"/>
              </a:solidFill>
            </a:endParaRPr>
          </a:p>
          <a:p>
            <a:pPr lvl="1"/>
            <a:r>
              <a:rPr lang="en-US" err="1"/>
              <a:t>Bigfuture.collegeboard.org</a:t>
            </a:r>
            <a:endParaRPr lang="en-US">
              <a:solidFill>
                <a:schemeClr val="tx1"/>
              </a:solidFill>
            </a:endParaRPr>
          </a:p>
          <a:p>
            <a:pPr lvl="1"/>
            <a:r>
              <a:rPr lang="en-US"/>
              <a:t>Careercruising.com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6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October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College Application Month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2077956"/>
            <a:ext cx="6799262" cy="3857707"/>
          </a:xfrm>
        </p:spPr>
        <p:txBody>
          <a:bodyPr>
            <a:normAutofit fontScale="70000" lnSpcReduction="20000"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  <a:p>
            <a:r>
              <a:rPr lang="en-US" dirty="0">
                <a:solidFill>
                  <a:srgbClr val="000000"/>
                </a:solidFill>
                <a:latin typeface="Calibri"/>
              </a:rPr>
              <a:t>October is Michigan College Month: College is for </a:t>
            </a:r>
            <a:r>
              <a:rPr lang="en-US" b="1" dirty="0">
                <a:solidFill>
                  <a:srgbClr val="0070C0"/>
                </a:solidFill>
                <a:latin typeface="Calibri"/>
              </a:rPr>
              <a:t>EVERYONE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, Importance of applying to 1-2 colleges(LCC  is free and quick - no essay. No reason why you shouldn't apply)</a:t>
            </a:r>
            <a:r>
              <a:rPr lang="en-US" dirty="0">
                <a:solidFill>
                  <a:schemeClr val="tx1"/>
                </a:solidFill>
                <a:latin typeface="Calibri"/>
              </a:rPr>
              <a:t/>
            </a:r>
            <a:br>
              <a:rPr lang="en-US" dirty="0">
                <a:solidFill>
                  <a:schemeClr val="tx1"/>
                </a:solidFill>
                <a:latin typeface="Calibri"/>
              </a:rPr>
            </a:br>
            <a:endParaRPr lang="en-US">
              <a:solidFill>
                <a:schemeClr val="tx1"/>
              </a:solidFill>
              <a:latin typeface="Calibri"/>
            </a:endParaRPr>
          </a:p>
          <a:p>
            <a:r>
              <a:rPr lang="en-US" dirty="0">
                <a:solidFill>
                  <a:schemeClr val="tx1"/>
                </a:solidFill>
                <a:latin typeface="Calibri"/>
              </a:rPr>
              <a:t>-For every college app you submit &amp; show me you get a raffle ticket and a cool swag item...the tickets will be drawn in spring for items (ex: prom ticket, yearbook, other)</a:t>
            </a:r>
          </a:p>
          <a:p>
            <a:r>
              <a:rPr lang="en-US" dirty="0">
                <a:solidFill>
                  <a:schemeClr val="tx1"/>
                </a:solidFill>
                <a:latin typeface="Calibri"/>
              </a:rPr>
              <a:t>-For the English class with most college apps submitted &amp; FAFSA completion, they will win cider &amp; doughnuts for their class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alibri"/>
              </a:rPr>
              <a:t/>
            </a:r>
            <a:br>
              <a:rPr lang="en-US" dirty="0">
                <a:solidFill>
                  <a:schemeClr val="tx1"/>
                </a:solidFill>
                <a:latin typeface="Calibri"/>
              </a:rPr>
            </a:br>
            <a:endParaRPr lang="en-US" dirty="0">
              <a:solidFill>
                <a:schemeClr val="tx1"/>
              </a:solidFill>
              <a:latin typeface="Calibri"/>
            </a:endParaRPr>
          </a:p>
          <a:p>
            <a:r>
              <a:rPr lang="en-US" dirty="0">
                <a:solidFill>
                  <a:srgbClr val="0078D7"/>
                </a:solidFill>
                <a:latin typeface="Calibri"/>
              </a:rPr>
              <a:t>FASFA opens October 1st (if over 60% of students submit their FAFSA - I will dye my hair pink)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71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338" y="716120"/>
            <a:ext cx="6799262" cy="1503205"/>
          </a:xfrm>
        </p:spPr>
        <p:txBody>
          <a:bodyPr/>
          <a:lstStyle/>
          <a:p>
            <a:r>
              <a:rPr lang="en-US" b="1">
                <a:solidFill>
                  <a:srgbClr val="3C9770"/>
                </a:solidFill>
              </a:rPr>
              <a:t>Scholarships/Financial Aid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87" y="1600200"/>
            <a:ext cx="8229600" cy="483508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Scholarships=Free Money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Can be found in the counseling office, Ms. Hernandez’s room, and on the Waverly College Corner website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Grants=Free Money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TIP-Tuition Incentive Program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/>
              <a:t>Qualify if on Medicaid for 24 months in a 36 month period. (Let us know if you think you are eligible)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FAFSA=Free Application for Federal Student Aid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Helps students qualify for scholarships, grants, and federal loans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Fafsa.com or fafsa.gov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Additional Scholarship Websites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Fastweb.com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Cappex.com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Scholarships.com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EDURTEACHING - dollar.gif - Detai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0" y="4464805"/>
            <a:ext cx="1896435" cy="18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13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D97828"/>
                </a:solidFill>
              </a:rPr>
              <a:t>Dates/Resources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solidFill>
                  <a:srgbClr val="262626"/>
                </a:solidFill>
              </a:rPr>
              <a:t>Senior Parent Night-Oct. 6 @ 6PM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rgbClr val="262626"/>
                </a:solidFill>
              </a:rPr>
              <a:t>Paying for College Presentation Oct 6 @ 7 PM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rgbClr val="262626"/>
                </a:solidFill>
              </a:rPr>
              <a:t>Both events in the QUAD</a:t>
            </a:r>
            <a:endParaRPr lang="en-US">
              <a:solidFill>
                <a:schemeClr val="tx1"/>
              </a:solidFill>
            </a:endParaRPr>
          </a:p>
          <a:p>
            <a:r>
              <a:rPr lang="en-US" b="1">
                <a:solidFill>
                  <a:srgbClr val="403B34"/>
                </a:solidFill>
                <a:latin typeface="Tahoma" charset="0"/>
              </a:rPr>
              <a:t>Class of </a:t>
            </a:r>
            <a:r>
              <a:rPr lang="en-US" b="1">
                <a:solidFill>
                  <a:srgbClr val="508D24"/>
                </a:solidFill>
                <a:latin typeface="Tahoma" charset="0"/>
              </a:rPr>
              <a:t>2017</a:t>
            </a:r>
            <a:r>
              <a:rPr lang="en-US" b="1">
                <a:solidFill>
                  <a:srgbClr val="403B34"/>
                </a:solidFill>
                <a:latin typeface="Tahoma" charset="0"/>
              </a:rPr>
              <a:t> Seniors: </a:t>
            </a:r>
            <a:r>
              <a:rPr lang="en-US" b="1">
                <a:solidFill>
                  <a:srgbClr val="508D24"/>
                </a:solidFill>
                <a:latin typeface="Tahoma" charset="0"/>
              </a:rPr>
              <a:t>@wavo17</a:t>
            </a:r>
            <a:r>
              <a:rPr lang="en-US">
                <a:solidFill>
                  <a:srgbClr val="403B34"/>
                </a:solidFill>
                <a:latin typeface="Tahoma" charset="0"/>
              </a:rPr>
              <a:t> </a:t>
            </a:r>
          </a:p>
          <a:p>
            <a:r>
              <a:rPr lang="en-US">
                <a:solidFill>
                  <a:srgbClr val="262626"/>
                </a:solidFill>
              </a:rPr>
              <a:t>Counseling web address: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  <a:latin typeface="Garamond" charset="0"/>
                <a:hlinkClick r:id="rId3"/>
              </a:rPr>
              <a:t>h</a:t>
            </a:r>
            <a:r>
              <a:rPr lang="en-US" sz="2000">
                <a:solidFill>
                  <a:schemeClr val="tx1"/>
                </a:solidFill>
                <a:latin typeface="Garamond" charset="0"/>
                <a:hlinkClick r:id="rId4"/>
              </a:rPr>
              <a:t>ttp://whscounselingpage.weebly.com/</a:t>
            </a:r>
            <a:endParaRPr lang="en-US" sz="2000">
              <a:solidFill>
                <a:schemeClr val="tx1"/>
              </a:solidFill>
              <a:latin typeface="Garamond" charset="0"/>
            </a:endParaRPr>
          </a:p>
          <a:p>
            <a:r>
              <a:rPr lang="en-US">
                <a:solidFill>
                  <a:schemeClr val="tx1"/>
                </a:solidFill>
                <a:latin typeface="Garamond" charset="0"/>
              </a:rPr>
              <a:t>College Advisor web address:</a:t>
            </a:r>
          </a:p>
          <a:p>
            <a:r>
              <a:rPr lang="en-US" sz="2000" b="1">
                <a:solidFill>
                  <a:srgbClr val="3333FF"/>
                </a:solidFill>
                <a:latin typeface="Georgia" charset="0"/>
              </a:rPr>
              <a:t> </a:t>
            </a:r>
            <a:r>
              <a:rPr lang="en-US" sz="2000">
                <a:solidFill>
                  <a:srgbClr val="2A2A2A"/>
                </a:solidFill>
                <a:latin typeface="Georgia" charset="0"/>
                <a:hlinkClick r:id="rId5"/>
              </a:rPr>
              <a:t>http://waverlycounseling.wixsite.com/wavogoestocollege</a:t>
            </a:r>
            <a:endParaRPr lang="en-US" sz="2000">
              <a:solidFill>
                <a:schemeClr val="tx1"/>
              </a:solidFill>
              <a:latin typeface="Georgia" charset="0"/>
            </a:endParaRPr>
          </a:p>
          <a:p>
            <a:endParaRPr lang="en-US">
              <a:solidFill>
                <a:schemeClr val="tx1"/>
              </a:solidFill>
              <a:latin typeface="Garamond" charset="0"/>
            </a:endParaRPr>
          </a:p>
        </p:txBody>
      </p:sp>
      <p:pic>
        <p:nvPicPr>
          <p:cNvPr id="4" name="Picture 3" descr="external image calendar%20clip%20ar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717" y="3601906"/>
            <a:ext cx="1812925" cy="153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75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Athletic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Athletic Eligibility/ NCAA Clearinghouse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hlinkClick r:id="rId2"/>
              </a:rPr>
              <a:t>www.eligibilitycenter.org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Students expecting to play college sports should register.  The cost is $70.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76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Yearbook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See handout</a:t>
            </a:r>
          </a:p>
        </p:txBody>
      </p:sp>
    </p:spTree>
    <p:extLst>
      <p:ext uri="{BB962C8B-B14F-4D97-AF65-F5344CB8AC3E}">
        <p14:creationId xmlns:p14="http://schemas.microsoft.com/office/powerpoint/2010/main" val="1934051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62626"/>
                </a:solidFill>
              </a:rPr>
              <a:t>Class of 2017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Have a safe and successful finish to your High School Career.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262626"/>
                </a:solidFill>
              </a:rPr>
              <a:t>Go Warriors!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2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Welcome and Introductions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Mr. Huff</a:t>
            </a:r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4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2D7154"/>
                </a:solidFill>
              </a:rPr>
              <a:t>Graduation</a:t>
            </a:r>
            <a:r>
              <a:rPr lang="en-US"/>
              <a:t> </a:t>
            </a:r>
            <a:r>
              <a:rPr lang="en-US" b="1">
                <a:solidFill>
                  <a:srgbClr val="2D7154"/>
                </a:solidFill>
              </a:rPr>
              <a:t>Information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Commencement: Saturday, June 3, 2017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rgbClr val="262626"/>
                </a:solidFill>
              </a:rPr>
              <a:t>Wharton Center, MSU</a:t>
            </a:r>
          </a:p>
          <a:p>
            <a:pPr lvl="1"/>
            <a:r>
              <a:rPr lang="en-US" dirty="0">
                <a:solidFill>
                  <a:srgbClr val="262626"/>
                </a:solidFill>
              </a:rPr>
              <a:t>Students arrive 6:00 PM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Program Begins 7:00 PM</a:t>
            </a:r>
          </a:p>
          <a:p>
            <a:r>
              <a:rPr lang="en-US" dirty="0"/>
              <a:t>Honors Convocation: Thursday, June 1, 2017 </a:t>
            </a:r>
            <a:endParaRPr lang="en-US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rgbClr val="262626"/>
                </a:solidFill>
              </a:rPr>
              <a:t>Auditorium, WHS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ttēls:Cap2.jpg — Vikipēdij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554" y="4142994"/>
            <a:ext cx="1824559" cy="19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2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3C9770"/>
                </a:solidFill>
              </a:rPr>
              <a:t>Graduation Requirements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MUST have 23 credits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8 Full semesters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Must meet all requirements to participate in graduation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Seniors with less than 16 credits or 16 credits but missing core academic classes will receive letters in October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rgbClr val="262626"/>
                </a:solidFill>
              </a:rPr>
              <a:t>Schedule Your </a:t>
            </a:r>
            <a:r>
              <a:rPr lang="en-US" b="1" dirty="0">
                <a:solidFill>
                  <a:srgbClr val="FF0000"/>
                </a:solidFill>
              </a:rPr>
              <a:t>SENIOR APPOINTMENT</a:t>
            </a:r>
            <a:r>
              <a:rPr lang="en-US" dirty="0">
                <a:solidFill>
                  <a:srgbClr val="262626"/>
                </a:solidFill>
              </a:rPr>
              <a:t> this week!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5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Credit Completion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2141018"/>
            <a:ext cx="6799262" cy="3794645"/>
          </a:xfrm>
        </p:spPr>
        <p:txBody>
          <a:bodyPr>
            <a:normAutofit fontScale="85000" lnSpcReduction="10000"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262626"/>
                </a:solidFill>
              </a:rPr>
              <a:t>If you haven't passed or never took a required class you are considered "off-track" to meet graduation requirements set by the State of MI (you can view your course history in PowerSchool)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262626"/>
                </a:solidFill>
              </a:rPr>
              <a:t>Credit Recovery applications are available.  You will meet up two 4 days a week but are expected to spend time outside of school in recovery work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262626"/>
                </a:solidFill>
              </a:rPr>
              <a:t>If you haven't recovered a second semester class (B) before exam week, you will scheduled into the class for 2nd semester.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262626"/>
                </a:solidFill>
              </a:rPr>
              <a:t>If you need a 1st semester course, see your counselor today!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9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College Applications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2016100"/>
            <a:ext cx="6799262" cy="39195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Online applications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Provide counselor email: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1200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/>
              </a:rPr>
              <a:t>tdroessler</a:t>
            </a:r>
            <a:r>
              <a:rPr lang="en-US" sz="2800" b="1" dirty="0">
                <a:solidFill>
                  <a:srgbClr val="0070C0"/>
                </a:solidFill>
                <a:latin typeface="Century Gothic"/>
                <a:hlinkClick r:id="rId2"/>
              </a:rPr>
              <a:t>@waverlyk12.net</a:t>
            </a:r>
            <a:r>
              <a:rPr lang="en-US" sz="2800" b="1" dirty="0">
                <a:solidFill>
                  <a:srgbClr val="0070C0"/>
                </a:solidFill>
                <a:latin typeface="Century Gothic" charset="0"/>
              </a:rPr>
              <a:t> (A-</a:t>
            </a:r>
            <a:r>
              <a:rPr lang="en-US" sz="2800" b="1" dirty="0" err="1">
                <a:solidFill>
                  <a:srgbClr val="0070C0"/>
                </a:solidFill>
                <a:latin typeface="Century Gothic" charset="0"/>
              </a:rPr>
              <a:t>Gl</a:t>
            </a:r>
            <a:r>
              <a:rPr lang="en-US" sz="2800" b="1" dirty="0">
                <a:solidFill>
                  <a:srgbClr val="0070C0"/>
                </a:solidFill>
                <a:latin typeface="Century Gothic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Century Gothic" charset="0"/>
            </a:endParaRPr>
          </a:p>
          <a:p>
            <a:pPr lvl="1"/>
            <a:r>
              <a:rPr lang="en-US" sz="2800" b="1" dirty="0">
                <a:solidFill>
                  <a:srgbClr val="0070C0"/>
                </a:solidFill>
                <a:latin typeface="Century Gothic" charset="0"/>
                <a:hlinkClick r:id="rId3"/>
              </a:rPr>
              <a:t>Sbrokstad@waverlyk12.net</a:t>
            </a:r>
            <a:r>
              <a:rPr lang="en-US" sz="2800" b="1" dirty="0">
                <a:solidFill>
                  <a:srgbClr val="0070C0"/>
                </a:solidFill>
                <a:latin typeface="Century Gothic" charset="0"/>
              </a:rPr>
              <a:t> (Go-Ph) </a:t>
            </a:r>
            <a:endParaRPr lang="en-US" sz="2800" b="1" dirty="0">
              <a:solidFill>
                <a:schemeClr val="tx1"/>
              </a:solidFill>
              <a:latin typeface="Century Gothic" charset="0"/>
            </a:endParaRPr>
          </a:p>
          <a:p>
            <a:pPr lvl="1"/>
            <a:r>
              <a:rPr lang="en-US" sz="2800" b="1" dirty="0">
                <a:solidFill>
                  <a:srgbClr val="0070C0"/>
                </a:solidFill>
                <a:latin typeface="Century Gothic" charset="0"/>
                <a:hlinkClick r:id="rId4"/>
              </a:rPr>
              <a:t>Kgazley@waverlyk12.net</a:t>
            </a:r>
            <a:r>
              <a:rPr lang="en-US" sz="2800" b="1" dirty="0">
                <a:solidFill>
                  <a:srgbClr val="0070C0"/>
                </a:solidFill>
                <a:latin typeface="Century Gothic" charset="0"/>
              </a:rPr>
              <a:t>  (Pi-Z)</a:t>
            </a:r>
            <a:endParaRPr lang="en-US" sz="2800" b="1" dirty="0">
              <a:solidFill>
                <a:schemeClr val="tx1"/>
              </a:solidFill>
              <a:latin typeface="Century Gothic" charset="0"/>
            </a:endParaRPr>
          </a:p>
          <a:p>
            <a:pPr lvl="4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262626"/>
                </a:solidFill>
              </a:rPr>
              <a:t>Common App DUE DATE, send EDU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Transcripts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Letters of Recommendation 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Provide recommenders with activities resume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ACT/SAT -send applications and note that you are re-taking the test. DO NOT wait to send an application until you re-take the test!!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2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Parchment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3C9770"/>
                </a:solidFill>
              </a:rPr>
              <a:t>How do you send your transcripts?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3C9770"/>
                </a:solidFill>
              </a:rPr>
              <a:t>PARCHMENT.com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262626"/>
                </a:solidFill>
                <a:latin typeface="Garamond" charset="0"/>
              </a:rPr>
              <a:t>Step by step directions are available </a:t>
            </a:r>
            <a:endParaRPr lang="en-US" dirty="0">
              <a:solidFill>
                <a:schemeClr val="tx1"/>
              </a:solidFill>
              <a:latin typeface="Garamond" charset="0"/>
            </a:endParaRPr>
          </a:p>
          <a:p>
            <a:r>
              <a:rPr lang="en-US" dirty="0">
                <a:solidFill>
                  <a:srgbClr val="262626"/>
                </a:solidFill>
                <a:latin typeface="Garamond" charset="0"/>
              </a:rPr>
              <a:t>Colleges expect your transcripts to arrive through Parchment at the time you apply </a:t>
            </a:r>
            <a:endParaRPr lang="en-US" dirty="0">
              <a:solidFill>
                <a:schemeClr val="tx1"/>
              </a:solidFill>
              <a:latin typeface="Garamond" charset="0"/>
            </a:endParaRPr>
          </a:p>
          <a:p>
            <a:r>
              <a:rPr lang="en-US" dirty="0">
                <a:solidFill>
                  <a:srgbClr val="262626"/>
                </a:solidFill>
                <a:latin typeface="Garamond" charset="0"/>
              </a:rPr>
              <a:t>You can also click on "personal copy" in Parchment</a:t>
            </a:r>
            <a:endParaRPr lang="en-US" dirty="0">
              <a:solidFill>
                <a:schemeClr val="tx1"/>
              </a:solidFill>
              <a:latin typeface="Garamond" charset="0"/>
            </a:endParaRPr>
          </a:p>
          <a:p>
            <a:r>
              <a:rPr lang="en-US" dirty="0">
                <a:solidFill>
                  <a:schemeClr val="tx1"/>
                </a:solidFill>
              </a:rPr>
              <a:t>You will send transcripts when you apply to the school(s), after 2nd semester, and in June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6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SAT &amp; ACT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800" i="1" dirty="0">
                <a:solidFill>
                  <a:srgbClr val="262626"/>
                </a:solidFill>
              </a:rPr>
              <a:t>have 40 minutes and credit card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b="1" dirty="0">
                <a:solidFill>
                  <a:srgbClr val="FF0000"/>
                </a:solidFill>
              </a:rPr>
              <a:t>ACT-register at ACTstudent.org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Oct. 22 (late fee until 9/30), Dec. 10, Feb. 11, Apr. 8th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Workshop-visit Collegeplanninghelp.net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SAT-register at Collegboard.org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 Nov. 5th, Dec. 3rd, Jan 21, Mar. 11th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High School Code 232295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Note regular deadlines &amp; late fee deadlines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Take both tests if you can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07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B0F0"/>
                </a:solidFill>
              </a:rPr>
              <a:t>Plans after High School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College is for everyone</a:t>
            </a:r>
          </a:p>
          <a:p>
            <a:r>
              <a:rPr lang="en-US"/>
              <a:t>College includes</a:t>
            </a:r>
          </a:p>
          <a:p>
            <a:pPr lvl="1"/>
            <a:r>
              <a:rPr lang="en-US"/>
              <a:t>Community College</a:t>
            </a:r>
          </a:p>
          <a:p>
            <a:pPr lvl="1"/>
            <a:r>
              <a:rPr lang="en-US"/>
              <a:t>Apprenticeships</a:t>
            </a:r>
          </a:p>
          <a:p>
            <a:pPr lvl="1"/>
            <a:r>
              <a:rPr lang="en-US"/>
              <a:t>Military</a:t>
            </a:r>
          </a:p>
          <a:p>
            <a:pPr lvl="1"/>
            <a:r>
              <a:rPr lang="en-US"/>
              <a:t>Four Year Colleges</a:t>
            </a:r>
          </a:p>
          <a:p>
            <a:r>
              <a:rPr lang="en-US"/>
              <a:t>There is an option for everyone</a:t>
            </a:r>
          </a:p>
          <a:p>
            <a:r>
              <a:rPr lang="en-US"/>
              <a:t>Weigh the pros and cons of all of your options</a:t>
            </a:r>
          </a:p>
        </p:txBody>
      </p:sp>
    </p:spTree>
    <p:extLst>
      <p:ext uri="{BB962C8B-B14F-4D97-AF65-F5344CB8AC3E}">
        <p14:creationId xmlns:p14="http://schemas.microsoft.com/office/powerpoint/2010/main" val="3118144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8892456556EB41BA4ED38B09FE8E9C" ma:contentTypeVersion="2" ma:contentTypeDescription="Create a new document." ma:contentTypeScope="" ma:versionID="f26d0d413a487666ac8c8a5a70e841c5">
  <xsd:schema xmlns:xsd="http://www.w3.org/2001/XMLSchema" xmlns:xs="http://www.w3.org/2001/XMLSchema" xmlns:p="http://schemas.microsoft.com/office/2006/metadata/properties" xmlns:ns2="36351499-d24d-4f25-8048-3618b588af2d" targetNamespace="http://schemas.microsoft.com/office/2006/metadata/properties" ma:root="true" ma:fieldsID="e03d38ae0eaada3902a0d8872fb92aa8" ns2:_="">
    <xsd:import namespace="36351499-d24d-4f25-8048-3618b588af2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51499-d24d-4f25-8048-3618b588af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6351499-d24d-4f25-8048-3618b588af2d">
      <UserInfo>
        <DisplayName>Tonya Droessler</DisplayName>
        <AccountId>438</AccountId>
        <AccountType/>
      </UserInfo>
      <UserInfo>
        <DisplayName>Stephanie Brokstad</DisplayName>
        <AccountId>439</AccountId>
        <AccountType/>
      </UserInfo>
      <UserInfo>
        <DisplayName>Christopher Huff</DisplayName>
        <AccountId>153</AccountId>
        <AccountType/>
      </UserInfo>
      <UserInfo>
        <DisplayName>jessica Hernandez</DisplayName>
        <AccountId>455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4717D1-56F2-4170-B2DE-506966B6B1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351499-d24d-4f25-8048-3618b588af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5FF61E-98DD-4744-9504-638016CA97B1}">
  <ds:schemaRefs>
    <ds:schemaRef ds:uri="http://purl.org/dc/dcmitype/"/>
    <ds:schemaRef ds:uri="http://schemas.microsoft.com/office/2006/documentManagement/types"/>
    <ds:schemaRef ds:uri="36351499-d24d-4f25-8048-3618b588af2d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582BBEF-1CC0-4EF5-B054-845377928C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On-screen Show (4:3)</PresentationFormat>
  <Paragraphs>132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Garamond</vt:lpstr>
      <vt:lpstr>Georgia</vt:lpstr>
      <vt:lpstr>Tahoma</vt:lpstr>
      <vt:lpstr>Organic</vt:lpstr>
      <vt:lpstr>Senior Meeting</vt:lpstr>
      <vt:lpstr>Welcome and Introductions</vt:lpstr>
      <vt:lpstr>Graduation Information</vt:lpstr>
      <vt:lpstr>Graduation Requirements</vt:lpstr>
      <vt:lpstr>Credit Completion</vt:lpstr>
      <vt:lpstr>College Applications</vt:lpstr>
      <vt:lpstr>Parchment</vt:lpstr>
      <vt:lpstr>SAT &amp; ACT have 40 minutes and credit card</vt:lpstr>
      <vt:lpstr>Plans after High School</vt:lpstr>
      <vt:lpstr>Best Advice on  College Applications</vt:lpstr>
      <vt:lpstr>College Visits</vt:lpstr>
      <vt:lpstr>October College Application Month</vt:lpstr>
      <vt:lpstr>Scholarships/Financial Aid</vt:lpstr>
      <vt:lpstr>Dates/Resources</vt:lpstr>
      <vt:lpstr>Athletic Eligibility</vt:lpstr>
      <vt:lpstr>Yearbook Information</vt:lpstr>
      <vt:lpstr>Class of 2017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Meeting</dc:title>
  <dc:creator>Kristen Gazley</dc:creator>
  <cp:lastModifiedBy>Kristen Gazley</cp:lastModifiedBy>
  <cp:revision>5</cp:revision>
  <dcterms:modified xsi:type="dcterms:W3CDTF">2016-09-19T19:13:30Z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0x010100BC8892456556EB41BA4ED38B09FE8E9C</vt:lpwstr>
  </property>
</Properties>
</file>